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9" r:id="rId3"/>
    <p:sldId id="258" r:id="rId4"/>
    <p:sldId id="259" r:id="rId5"/>
    <p:sldId id="285" r:id="rId6"/>
    <p:sldId id="260" r:id="rId7"/>
    <p:sldId id="261" r:id="rId8"/>
    <p:sldId id="286" r:id="rId9"/>
    <p:sldId id="305" r:id="rId10"/>
    <p:sldId id="290" r:id="rId11"/>
    <p:sldId id="302" r:id="rId12"/>
    <p:sldId id="303" r:id="rId13"/>
    <p:sldId id="304" r:id="rId14"/>
    <p:sldId id="306" r:id="rId15"/>
    <p:sldId id="292" r:id="rId16"/>
    <p:sldId id="294" r:id="rId17"/>
    <p:sldId id="295" r:id="rId18"/>
    <p:sldId id="296" r:id="rId19"/>
    <p:sldId id="267" r:id="rId20"/>
    <p:sldId id="316" r:id="rId21"/>
    <p:sldId id="317" r:id="rId22"/>
    <p:sldId id="312" r:id="rId23"/>
    <p:sldId id="311" r:id="rId24"/>
    <p:sldId id="307" r:id="rId25"/>
    <p:sldId id="308" r:id="rId26"/>
    <p:sldId id="298" r:id="rId27"/>
    <p:sldId id="318" r:id="rId28"/>
    <p:sldId id="31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THE%20Chart%20Original.do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Making of </a:t>
            </a:r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Cell Panel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Sanmukh</a:t>
            </a:r>
            <a:r>
              <a:rPr lang="en-US" dirty="0" smtClean="0">
                <a:solidFill>
                  <a:srgbClr val="C00000"/>
                </a:solidFill>
              </a:rPr>
              <a:t> R. Joshi,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Lok Samarpan Regional Blood Center,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Surat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7588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[How to prepare in house cell panel for antibody screening]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43800" y="6096000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12.15-12.45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1" y="6019800"/>
            <a:ext cx="533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Venue: Lemon Tree Hotel, 431/1 </a:t>
            </a:r>
            <a:r>
              <a:rPr lang="en-US" dirty="0" err="1" smtClean="0"/>
              <a:t>Mithakh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Six Cross Roads, </a:t>
            </a:r>
            <a:r>
              <a:rPr lang="en-US" dirty="0" err="1" smtClean="0"/>
              <a:t>Navrangpura</a:t>
            </a:r>
            <a:r>
              <a:rPr lang="en-US" dirty="0" smtClean="0"/>
              <a:t>, Ahmedabad-6. ph 07944232323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Antibody Identification (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AbID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) Test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772400" cy="44958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Once detected, the antibody need to be identified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determine antibody specificity (name)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To determine clinical significance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To ascertain if  antibody could cause HTR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Help selecting appropriate antigen-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blood for transfusion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Important for investigation for monitoring the episode of HTR/ HDN/AIHA</a:t>
            </a:r>
          </a:p>
          <a:p>
            <a:pPr lvl="1"/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Antibody Identification: use of Commercial cell Panel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Commercially available kit with red cell suspensions of 11 group O donors, in ready-to-use fashion.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Accompany the antigram with lot number showing the antigen make up of each RBC sample 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important to match the lot (batch) number shown in antigram with the lot number on the cell panel.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Three sets of panel designated as A, B and C for their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specific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use.  </a:t>
            </a:r>
          </a:p>
          <a:p>
            <a:pPr lvl="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Commercial cell Panel…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5626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Panel A: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primary panel that provides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homozygosity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blood group antigens,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Allows identification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through differential reactivity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frequently encountered single/ multiple antibody combinations.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Panel B: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use in complement with Panel A to identify more difficult antibody combinations.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Panel C: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two sets - one untreated and another enzyme-treated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Commercial cell Panel….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Panel C….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identify weakly reacting antibodies and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separate mixtures of antibodies, if one is reacting with untreated cells and the other is directed against enzyme-sensitive antigens.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Enzyme-treated red cells assist in the identification of antibodies in 2 ways: </a:t>
            </a:r>
          </a:p>
          <a:p>
            <a:pPr lvl="2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enhance reactivity of some Ag/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reaction e.g.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Kidd blood group systems</a:t>
            </a:r>
          </a:p>
          <a:p>
            <a:pPr lvl="2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destroy the antigens of the MNS, Duffy, IN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Commercial cell Panel….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419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Limitations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supply originates from the West, so is expensive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Expiry dates as per the manufacturing date at the source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the time it arrives at our place, enough days are lapsed so the effective days for the end user is limited to only few weeks.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 expensive material is of no use once expired (~FDA).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Antigens profile as per occurrence in Western population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Our region/ country specific antigens may be missed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is a clear need to have our own cell panel for detection/ identification of antibodies in our set up.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cell panel: our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First attempt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791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 typing on staff members/ students at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BGRC, Mumbai and its surrounding institutions like KEM Hosp,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Wadia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Mat Hosp, Tata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Hosp, Cancer Res Inst.,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Haffkine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Inst.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antisera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available 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locally identified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sources/ gift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Only limited antigens were typed, many of which ware clinically non-significant like M, N, Lewis,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etc.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had enrolled good number of people in our panel for all ABO groups but, group O being the most useful one.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Sometimes we used to face problem of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mistaken identity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donor particularly if we entrusted others to get the sample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interesting event of Mr. Vin and “anti-Vin” that turned out to be resolved as anti-B after extensive efforts put up for  two days!!!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First attempt in BGRC…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1054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 samples were frozen-preserved, collected afresh as often as required in normal saline, by finger prick.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Antibody specimens were stored until enough case were accumulated to make optimal use of cells collected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Besides reactivity with cell panel, antibody identification was guided by nature of antibody as sensitivity to temperature, enzyme,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hemagglutination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inhibition by soluble antigens in saliva (Lewis, H, etc), milk (I),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hydatid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cyst fluid (P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Sometimes, we used to get a supply of rare red cells from International group called SCARF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cell panel: UK experience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410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had developed a good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taste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on cell panel used during my work-visit to a regional blood center in the UK.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had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 panel of enormous magnitude.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many fully typed red cells were available in store to make the “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daily panel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and the “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days panel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Daily panel being constant, the days panel varied from Monday through Sunday.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an antibody requiring exhaustive work up, one can test with almost 90 different red cells at any given time!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tested one serum with these cells that was to be anti-In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...and there I started ‘dreaming’ on making our own panel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 aborted attempt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715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Meanwhile, I moved from place to place - city to city in different countries to earn my daily ‘living’!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Once with Indian Red Cross Blood Centre, Mumbai, I was prompted to prepare a budget-proposal for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 panel.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was very happy over the suggestion.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thought to keep a bare minimum cost to get it through. 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Only expenses for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antisera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amounted to ~Rs 90,000/-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proposal was submitted just to know after a long wait that it was not to be approved for “it was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small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get!”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Then on, I thought of relying on commercial supply- albeit based on free gift, no matter it is of an out-dated kind!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15962"/>
          </a:xfrm>
        </p:spPr>
        <p:txBody>
          <a:bodyPr>
            <a:normAutofit/>
          </a:bodyPr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cell panel: Current Set up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8674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Choose group O+ and O-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regular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donors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First, to test for rare antigens.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Antisera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be used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utmost conservative manner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‘saving close’ to be exercised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After reading the results, the test supernatant was aspirated for reuse in further screening in parallel to a pos control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3/70 random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 red cells tested with anti-E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2/67 Tibetans samples tested with anti-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5/212 O,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cells were tested with anti-In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Besides, random donors at LSRK were screened for antigens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Mi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Mur and all of them lacked these rare antigens.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Consider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attempts as ‘developmental steps’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our set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up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classical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roadway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but a wild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path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adopted to get what we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needed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minimum </a:t>
            </a:r>
          </a:p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Routing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blood bank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serology- sample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bench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work: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transfusion tests.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Importance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ABO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typing.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 other blood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groups (OBG)?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 we do to cover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use of pooled O cells, advantage and limitation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role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AST cells and cell panel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construction of cell panel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(reverse grouping,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screen &amp; identification)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304800"/>
            <a:ext cx="35702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Cell Panel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Our experience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05000"/>
            <a:ext cx="8915400" cy="3810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Then we tested a few random red cells  for the common antigens with appropriate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antisera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few obtained from commercial sources and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others through the Gift.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Looked for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homozygosity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 certain antigens that usually show the dosage effect, e.g.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MNSs, C, E,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etc.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following chart shows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antigram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on the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 panel we made.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Coombs Control Cells</a:t>
            </a:r>
            <a:endParaRPr lang="en-US" sz="4000" strike="sngStrik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Sensitized with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lgG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ant-D to check false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AHG results.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Difficult to procure anti-D for preparation of the red cells.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face of saline reacting monoclonal anti-D, no paid donors are immunized now a days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an advent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RhIg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being used to prevent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-sensitization, no natural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anti-D is available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have developed an unique strategy: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-HDN treatment of exchange transfusion, ask the doctor to collect the baby’s first two blood aspirates and send us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baby’s plasma + ether-eluate prepared from the baby’s red cells are pooled and used as a source for anti-D.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anti-D augmented gives beautiful sensitized red cells!</a:t>
            </a:r>
          </a:p>
          <a:p>
            <a:pPr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66726" y="54114"/>
            <a:ext cx="3605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AbID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cell panel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" y="838200"/>
            <a:ext cx="903797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80" y="1600200"/>
            <a:ext cx="898144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>
            <a:normAutofit/>
          </a:bodyPr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cell panel: storage in frozen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5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preserve these cells in frozen state (in glycerol citrate).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40% Glycerol-citrate solution taking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 parts 3.8% tri-sodium citrate  solution + 40 parts glycerol;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Shake well to mix the content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Packed red cells and the glycerol citrate solution were mixed in  equal quantity and kept under roller-mixer device (VDRL-Shaker is good enough) for one hour.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Distribute the glycerolized red cells in smaller aliquots and store at -25°C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15962"/>
          </a:xfrm>
        </p:spPr>
        <p:txBody>
          <a:bodyPr>
            <a:normAutofit fontScale="90000"/>
          </a:bodyPr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cell panel: Reconstitution for use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91600" cy="33528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Reconstitute the cells by washing them in solutions of gradually reduced glycerol content.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Prepared serial dilutions of 40% Glycerol in 3.8% citrate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Mixed the thawed red cells in Tube 1, centrifuged, decant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supernatant and added/ mixed the next dilution and like-wise washed the red cells till the 5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tube.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Give one more wash with normal saline.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4572000"/>
          <a:ext cx="8077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00200"/>
                <a:gridCol w="1600200"/>
                <a:gridCol w="1676400"/>
                <a:gridCol w="1676400"/>
              </a:tblGrid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Tube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Tube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Tube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Tube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Tube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citrate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citrate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citrate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Citrate + saline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saline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40% Glycerol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20% Glycerol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0% Glycerol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5% Glycerol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2.5% Glycerol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20% Glycerol</a:t>
                      </a:r>
                      <a:endParaRPr lang="en-US" sz="1600" b="1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0% Glycerol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5% Glycerol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2.5% Glycerol</a:t>
                      </a:r>
                      <a:endParaRPr lang="en-US" sz="1600" b="1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dirty="0" smtClean="0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1.25% Glycerol</a:t>
                      </a:r>
                      <a:endParaRPr lang="en-US" sz="1600" b="1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60438"/>
            <a:ext cx="8763000" cy="639762"/>
          </a:xfrm>
        </p:spPr>
        <p:txBody>
          <a:bodyPr>
            <a:normAutofit fontScale="90000"/>
          </a:bodyPr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In house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cell panel: Liquid storage solution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264408"/>
          <a:ext cx="8305800" cy="3364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4334"/>
                <a:gridCol w="3691466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Trisodium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Citrate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Dihydrate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Sodium Chloride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4.2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Dextrose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20.5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Inosine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0.4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Adenosine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Triphosphate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(ATP)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0.4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Chloramphenicol</a:t>
                      </a:r>
                      <a:endParaRPr lang="en-US" sz="2400" b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0.4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Neomycin Sulphate</a:t>
                      </a:r>
                      <a:endParaRPr lang="en-US" sz="2400" b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0.1 g/L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Water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762000"/>
            <a:ext cx="876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712893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Once reconstituted, the red cells are suspended as 5% in the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following preservative solution to store and use for 2 months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Formula: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Acknowledgement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327659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Hungary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Blood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Transf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Center, Budapest for anti-K, -Di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Japanese Red Cross Blood Center for anti-Di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-Mi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-Mur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New York Blood Center, for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anti-Fy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Fy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-S,-k, 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Ortho Clinical Diagnostics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anti-s</a:t>
            </a:r>
            <a:endParaRPr lang="en-US" sz="28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1837"/>
            <a:ext cx="8229600" cy="792163"/>
          </a:xfrm>
        </p:spPr>
        <p:txBody>
          <a:bodyPr/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Pre-Transfusion </a:t>
            </a:r>
            <a:r>
              <a:rPr lang="en-US" sz="4000" b="1" dirty="0" smtClean="0">
                <a:effectLst/>
                <a:latin typeface="Times New Roman" pitchFamily="18" charset="0"/>
                <a:cs typeface="Times New Roman" pitchFamily="18" charset="0"/>
              </a:rPr>
              <a:t>Compatibility Tests</a:t>
            </a:r>
            <a:endParaRPr lang="en-GB" sz="4000" b="1" dirty="0" smtClean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" y="1931987"/>
            <a:ext cx="8891588" cy="4316413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Pre-transfusion steps: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Identity of the patient and the donor.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Review of the past transfusion records of patient.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Performing ABO and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Rh.D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grouping.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Screening for unexpected antibody.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Cross-matching between the patient and the donor.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Re-identification of patient/ blood before transfusion.</a:t>
            </a:r>
          </a:p>
          <a:p>
            <a:pPr marL="381000" indent="-381000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a safe blood transfusion all the 6 steps needs to be addressed.</a:t>
            </a:r>
          </a:p>
          <a:p>
            <a:pPr marL="381000" indent="-381000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Steps 3-5 are referred to as the compatibility test. 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027988" y="6538913"/>
            <a:ext cx="687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b="1">
                <a:solidFill>
                  <a:srgbClr val="FFFFFF"/>
                </a:solidFill>
              </a:rPr>
              <a:t>Sept12</a:t>
            </a:r>
          </a:p>
        </p:txBody>
      </p:sp>
    </p:spTree>
    <p:extLst>
      <p:ext uri="{BB962C8B-B14F-4D97-AF65-F5344CB8AC3E}">
        <p14:creationId xmlns:p14="http://schemas.microsoft.com/office/powerpoint/2010/main" xmlns="" val="226347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Antibody Screening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In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reverse ABO grouping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Detecting  expected/regular/ typical antibodies to A and B antigens; helps confirming the forward grouping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 house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we use pooled A and B red cells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 donors’ each of group A and B are washed separately in saline, then pooled group-wise to make 5% suspension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Commercial cells supply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has a single donor of A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B cells; both being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Rh.D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avoid interference of anti-D, if present.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Also, supply A2 cells to identify anti-A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if detected.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cells are re-suspended in diluents having EDTA to prevent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haemolysis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reverse grouping, if serum is fresh.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Antibody Screening Test (AST)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556260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ABO and </a:t>
            </a:r>
            <a:r>
              <a:rPr lang="en-GB" sz="28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grouping is performed as routine pre-transfusion test to select </a:t>
            </a:r>
            <a:r>
              <a:rPr lang="en-GB" sz="2800" u="sng" dirty="0" smtClean="0">
                <a:latin typeface="Times New Roman" pitchFamily="18" charset="0"/>
                <a:cs typeface="Times New Roman" pitchFamily="18" charset="0"/>
              </a:rPr>
              <a:t>homologous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blood for transfusion.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Red cell typing for other blood groups (OBG) is not routinely done, so homologous blood for OBG is not selected for transfusion.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Antibodies to antigens of the OBG are not regularly occurring yet some may prove clinically significant. 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AST is aimed to detect such irregular/ atypical/ unexpected antibodies to OBG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0.3-2 % of the people have a presence of irregular  antibody  to antigens of the OBGs</a:t>
            </a:r>
          </a:p>
          <a:p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Antibody Screen Cells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 use of ‘selected’ screen cells is meaningful and an ideal approach in antibody screening for irregular antibodies.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Selection criteria include: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Group O: because naturally occurring anti-A or anti-B should not interfere with detection of unexpected antibodies.</a:t>
            </a:r>
          </a:p>
          <a:p>
            <a:pPr lvl="1"/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To cover the RBC phenotype for most common antigens, e.g. D, C, E, c, e, M, N, S, s, P</a:t>
            </a:r>
            <a:r>
              <a:rPr lang="en-GB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Le</a:t>
            </a:r>
            <a:r>
              <a:rPr lang="en-GB" sz="24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Le</a:t>
            </a:r>
            <a:r>
              <a:rPr lang="en-GB" sz="2400" baseline="300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K, k,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Fy</a:t>
            </a:r>
            <a:r>
              <a:rPr lang="en-GB" sz="2400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Fy</a:t>
            </a:r>
            <a:r>
              <a:rPr lang="en-GB" sz="2400" baseline="300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GB" sz="2400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GB" sz="2400" baseline="300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Have homozygous expression of certain antigens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helps detecting weakly reacting antibodies showing dosage-effect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Have a set of at least 2 donors’ RBC samples 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one of the sets lacks any of the antigens, the other one must have it.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Commercial screen cells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Available under different names, e.g.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Selectogen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Selectogen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II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Antigram listing the antigen make up of each RBC sample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provided with lot (batch) number by the manufacturer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lot number on the screen cells sample  must matches with that on the antigram</a:t>
            </a:r>
          </a:p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Limitations: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Rare antigens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&lt;1%, like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</a:t>
            </a:r>
            <a:r>
              <a:rPr lang="en-US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Kp</a:t>
            </a:r>
            <a:r>
              <a:rPr lang="en-US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are not included in the screen cells,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antibodies to those are not detected by routine AST.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Antibody may be missed in AST if its concentration drops below detectable limit.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Particularly antibody showing dosage effect, with heterozygous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1596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Antibody Screen Cells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267200"/>
          </a:xfrm>
        </p:spPr>
        <p:txBody>
          <a:bodyPr>
            <a:no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 house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we use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 pooled red cells to detect irregular antibodies and is in practice for a long time.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Red cells from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 donors are washed separately and pooled to make a 5%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suspension of each.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Presumed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cover the most common antigens of different blood groups in this random cells pool.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a ‘blind’ approach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Homozygous antigen profile may not be ensured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weak antibody that show a dosage effect may be missed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95400"/>
            <a:ext cx="9144000" cy="762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Commercial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screen cell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Panel….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382000" cy="3048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Two or three cell-suspensions from individual donors for antibody detection in the patients, or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cell suspension, pooled from 2 or more donors for the antibody screening in donors </a:t>
            </a:r>
          </a:p>
          <a:p>
            <a:pPr lvl="2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Why this discrimination from the patients and the donors is a question unsolved for 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2323</Words>
  <Application>Microsoft Office PowerPoint</Application>
  <PresentationFormat>On-screen Show (4:3)</PresentationFormat>
  <Paragraphs>233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Making of In House Cell Panel</vt:lpstr>
      <vt:lpstr>Slide 2</vt:lpstr>
      <vt:lpstr>Pre-Transfusion Compatibility Tests</vt:lpstr>
      <vt:lpstr>Antibody Screening</vt:lpstr>
      <vt:lpstr>Antibody Screening Test (AST)</vt:lpstr>
      <vt:lpstr>Antibody Screen Cells</vt:lpstr>
      <vt:lpstr>Commercial screen cells</vt:lpstr>
      <vt:lpstr>Antibody Screen Cells</vt:lpstr>
      <vt:lpstr>Commercial screen cell Panel….</vt:lpstr>
      <vt:lpstr>Antibody Identification (AbID) Test</vt:lpstr>
      <vt:lpstr>Antibody Identification: use of Commercial cell Panel</vt:lpstr>
      <vt:lpstr>Commercial cell Panel…</vt:lpstr>
      <vt:lpstr>Commercial cell Panel….</vt:lpstr>
      <vt:lpstr>Commercial cell Panel….</vt:lpstr>
      <vt:lpstr>In house cell panel: our First attempt</vt:lpstr>
      <vt:lpstr>First attempt in BGRC…</vt:lpstr>
      <vt:lpstr>In house cell panel: UK experience</vt:lpstr>
      <vt:lpstr>An aborted attempt</vt:lpstr>
      <vt:lpstr>In house cell panel: Current Set up</vt:lpstr>
      <vt:lpstr>Our experience</vt:lpstr>
      <vt:lpstr>Coombs Control Cells</vt:lpstr>
      <vt:lpstr>Slide 22</vt:lpstr>
      <vt:lpstr>Slide 23</vt:lpstr>
      <vt:lpstr>In house cell panel: storage in frozen</vt:lpstr>
      <vt:lpstr>In house cell panel: Reconstitution for use </vt:lpstr>
      <vt:lpstr>In house cell panel: Liquid storage solution</vt:lpstr>
      <vt:lpstr>Acknowledgement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of In House Cell Panel</dc:title>
  <dc:creator>welcome</dc:creator>
  <cp:lastModifiedBy>welcome</cp:lastModifiedBy>
  <cp:revision>289</cp:revision>
  <dcterms:created xsi:type="dcterms:W3CDTF">2006-08-16T00:00:00Z</dcterms:created>
  <dcterms:modified xsi:type="dcterms:W3CDTF">2016-09-29T03:43:02Z</dcterms:modified>
</cp:coreProperties>
</file>